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70" r:id="rId5"/>
    <p:sldId id="266" r:id="rId6"/>
    <p:sldId id="271" r:id="rId7"/>
    <p:sldId id="26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64808"/>
    <a:srgbClr val="660033"/>
    <a:srgbClr val="CC3300"/>
    <a:srgbClr val="EE853E"/>
    <a:srgbClr val="E58E47"/>
    <a:srgbClr val="BB4578"/>
    <a:srgbClr val="FF0066"/>
    <a:srgbClr val="FF3300"/>
    <a:srgbClr val="281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6" y="90"/>
      </p:cViewPr>
      <p:guideLst>
        <p:guide orient="horz" pos="731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721"/>
            <a:ext cx="12250092" cy="436447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4175760" y="2724910"/>
            <a:ext cx="3840480" cy="1408177"/>
            <a:chOff x="4175760" y="2724911"/>
            <a:chExt cx="3840480" cy="1408177"/>
          </a:xfrm>
        </p:grpSpPr>
        <p:sp>
          <p:nvSpPr>
            <p:cNvPr id="4" name="Triangle isocèle 3"/>
            <p:cNvSpPr/>
            <p:nvPr/>
          </p:nvSpPr>
          <p:spPr>
            <a:xfrm rot="16200000">
              <a:off x="4431792" y="2468880"/>
              <a:ext cx="1408176" cy="1920240"/>
            </a:xfrm>
            <a:prstGeom prst="triangle">
              <a:avLst/>
            </a:prstGeom>
            <a:solidFill>
              <a:srgbClr val="321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riangle isocèle 4"/>
            <p:cNvSpPr/>
            <p:nvPr/>
          </p:nvSpPr>
          <p:spPr>
            <a:xfrm rot="5400000" flipH="1">
              <a:off x="6352032" y="2468879"/>
              <a:ext cx="1408176" cy="1920240"/>
            </a:xfrm>
            <a:prstGeom prst="triangle">
              <a:avLst/>
            </a:prstGeom>
            <a:solidFill>
              <a:srgbClr val="28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4407468" y="3822668"/>
            <a:ext cx="347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de la Nature et de la Vie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4354326" y="3885172"/>
            <a:ext cx="361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Alimentaires (MCIL)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332367" y="387643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SNV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4213048" y="3885172"/>
            <a:ext cx="347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Alimentaires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4352847"/>
            <a:ext cx="12192000" cy="2529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orme libre 48"/>
          <p:cNvSpPr/>
          <p:nvPr/>
        </p:nvSpPr>
        <p:spPr>
          <a:xfrm>
            <a:off x="6270171" y="4934611"/>
            <a:ext cx="2804673" cy="1083449"/>
          </a:xfrm>
          <a:custGeom>
            <a:avLst/>
            <a:gdLst>
              <a:gd name="connsiteX0" fmla="*/ 0 w 3073613"/>
              <a:gd name="connsiteY0" fmla="*/ 1083449 h 1083449"/>
              <a:gd name="connsiteX1" fmla="*/ 3073613 w 3073613"/>
              <a:gd name="connsiteY1" fmla="*/ 568618 h 1083449"/>
              <a:gd name="connsiteX2" fmla="*/ 1905640 w 3073613"/>
              <a:gd name="connsiteY2" fmla="*/ 0 h 1083449"/>
              <a:gd name="connsiteX3" fmla="*/ 0 w 3073613"/>
              <a:gd name="connsiteY3" fmla="*/ 1083449 h 10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613" h="1083449">
                <a:moveTo>
                  <a:pt x="0" y="1083449"/>
                </a:moveTo>
                <a:lnTo>
                  <a:pt x="3073613" y="568618"/>
                </a:lnTo>
                <a:lnTo>
                  <a:pt x="1905640" y="0"/>
                </a:lnTo>
                <a:lnTo>
                  <a:pt x="0" y="1083449"/>
                </a:lnTo>
                <a:close/>
              </a:path>
            </a:pathLst>
          </a:custGeom>
          <a:solidFill>
            <a:schemeClr val="tx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4175760" y="3428999"/>
            <a:ext cx="1920240" cy="2679192"/>
          </a:xfrm>
          <a:custGeom>
            <a:avLst/>
            <a:gdLst>
              <a:gd name="connsiteX0" fmla="*/ 1103812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1103812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1103812 w 1920240"/>
              <a:gd name="connsiteY8" fmla="*/ 2393613 h 2679192"/>
              <a:gd name="connsiteX9" fmla="*/ 1103812 w 1920240"/>
              <a:gd name="connsiteY9" fmla="*/ 2388246 h 2679192"/>
              <a:gd name="connsiteX10" fmla="*/ 1088159 w 1920240"/>
              <a:gd name="connsiteY10" fmla="*/ 2388246 h 2679192"/>
              <a:gd name="connsiteX11" fmla="*/ 0 w 1920240"/>
              <a:gd name="connsiteY11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0240" h="2679192">
                <a:moveTo>
                  <a:pt x="1103812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1103812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1103812" y="2393613"/>
                </a:lnTo>
                <a:lnTo>
                  <a:pt x="1103812" y="2388246"/>
                </a:lnTo>
                <a:lnTo>
                  <a:pt x="1088159" y="2388246"/>
                </a:lnTo>
                <a:lnTo>
                  <a:pt x="0" y="201516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>
          <a:xfrm flipH="1">
            <a:off x="6096000" y="3428999"/>
            <a:ext cx="1920240" cy="2679192"/>
          </a:xfrm>
          <a:custGeom>
            <a:avLst/>
            <a:gdLst>
              <a:gd name="connsiteX0" fmla="*/ 0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0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0 w 1920240"/>
              <a:gd name="connsiteY8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40" h="2679192">
                <a:moveTo>
                  <a:pt x="0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0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0" y="2015163"/>
                </a:lnTo>
                <a:close/>
              </a:path>
            </a:pathLst>
          </a:custGeom>
          <a:solidFill>
            <a:srgbClr val="572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4175760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orme libre 16"/>
          <p:cNvSpPr/>
          <p:nvPr/>
        </p:nvSpPr>
        <p:spPr>
          <a:xfrm flipH="1">
            <a:off x="6912428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4176668" y="2532408"/>
            <a:ext cx="3840481" cy="1660836"/>
            <a:chOff x="4117668" y="1098598"/>
            <a:chExt cx="3840481" cy="1660836"/>
          </a:xfrm>
        </p:grpSpPr>
        <p:sp>
          <p:nvSpPr>
            <p:cNvPr id="22" name="Forme libre 21"/>
            <p:cNvSpPr/>
            <p:nvPr/>
          </p:nvSpPr>
          <p:spPr>
            <a:xfrm rot="16200000">
              <a:off x="5333819" y="-117553"/>
              <a:ext cx="1408177" cy="3840480"/>
            </a:xfrm>
            <a:custGeom>
              <a:avLst/>
              <a:gdLst>
                <a:gd name="connsiteX0" fmla="*/ 1408177 w 1408177"/>
                <a:gd name="connsiteY0" fmla="*/ 1920240 h 3840480"/>
                <a:gd name="connsiteX1" fmla="*/ 704089 w 1408177"/>
                <a:gd name="connsiteY1" fmla="*/ 3840480 h 3840480"/>
                <a:gd name="connsiteX2" fmla="*/ 1 w 1408177"/>
                <a:gd name="connsiteY2" fmla="*/ 1920240 h 3840480"/>
                <a:gd name="connsiteX3" fmla="*/ 0 w 1408177"/>
                <a:gd name="connsiteY3" fmla="*/ 1920240 h 3840480"/>
                <a:gd name="connsiteX4" fmla="*/ 704088 w 1408177"/>
                <a:gd name="connsiteY4" fmla="*/ 0 h 3840480"/>
                <a:gd name="connsiteX5" fmla="*/ 1408176 w 1408177"/>
                <a:gd name="connsiteY5" fmla="*/ 1920240 h 38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8177" h="3840480">
                  <a:moveTo>
                    <a:pt x="1408177" y="1920240"/>
                  </a:moveTo>
                  <a:lnTo>
                    <a:pt x="704089" y="3840480"/>
                  </a:lnTo>
                  <a:lnTo>
                    <a:pt x="1" y="1920240"/>
                  </a:lnTo>
                  <a:lnTo>
                    <a:pt x="0" y="1920240"/>
                  </a:lnTo>
                  <a:lnTo>
                    <a:pt x="704088" y="0"/>
                  </a:lnTo>
                  <a:lnTo>
                    <a:pt x="1408176" y="1920240"/>
                  </a:lnTo>
                  <a:close/>
                </a:path>
              </a:pathLst>
            </a:custGeom>
            <a:solidFill>
              <a:srgbClr val="281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4117669" y="1802863"/>
              <a:ext cx="1924334" cy="956571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2668 w 1924334"/>
                <a:gd name="connsiteY0" fmla="*/ 0 h 964834"/>
                <a:gd name="connsiteX1" fmla="*/ 1924334 w 1924334"/>
                <a:gd name="connsiteY1" fmla="*/ 705527 h 964834"/>
                <a:gd name="connsiteX2" fmla="*/ 1917510 w 1924334"/>
                <a:gd name="connsiteY2" fmla="*/ 964834 h 964834"/>
                <a:gd name="connsiteX3" fmla="*/ 0 w 1924334"/>
                <a:gd name="connsiteY3" fmla="*/ 261974 h 964834"/>
                <a:gd name="connsiteX4" fmla="*/ 2668 w 1924334"/>
                <a:gd name="connsiteY4" fmla="*/ 0 h 964834"/>
                <a:gd name="connsiteX0" fmla="*/ 2668 w 1924334"/>
                <a:gd name="connsiteY0" fmla="*/ 0 h 956571"/>
                <a:gd name="connsiteX1" fmla="*/ 1924334 w 1924334"/>
                <a:gd name="connsiteY1" fmla="*/ 697264 h 956571"/>
                <a:gd name="connsiteX2" fmla="*/ 1917510 w 1924334"/>
                <a:gd name="connsiteY2" fmla="*/ 956571 h 956571"/>
                <a:gd name="connsiteX3" fmla="*/ 0 w 1924334"/>
                <a:gd name="connsiteY3" fmla="*/ 253711 h 956571"/>
                <a:gd name="connsiteX4" fmla="*/ 2668 w 1924334"/>
                <a:gd name="connsiteY4" fmla="*/ 0 h 95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56571">
                  <a:moveTo>
                    <a:pt x="2668" y="0"/>
                  </a:moveTo>
                  <a:lnTo>
                    <a:pt x="1924334" y="697264"/>
                  </a:lnTo>
                  <a:lnTo>
                    <a:pt x="1917510" y="956571"/>
                  </a:lnTo>
                  <a:lnTo>
                    <a:pt x="0" y="253711"/>
                  </a:lnTo>
                  <a:cubicBezTo>
                    <a:pt x="889" y="166386"/>
                    <a:pt x="1779" y="87325"/>
                    <a:pt x="2668" y="0"/>
                  </a:cubicBezTo>
                  <a:close/>
                </a:path>
              </a:pathLst>
            </a:custGeom>
            <a:solidFill>
              <a:srgbClr val="351C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orme libre 26"/>
            <p:cNvSpPr/>
            <p:nvPr/>
          </p:nvSpPr>
          <p:spPr>
            <a:xfrm flipH="1">
              <a:off x="6033815" y="1798704"/>
              <a:ext cx="1924334" cy="960729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60729">
                  <a:moveTo>
                    <a:pt x="6824" y="0"/>
                  </a:moveTo>
                  <a:lnTo>
                    <a:pt x="1924334" y="701422"/>
                  </a:lnTo>
                  <a:lnTo>
                    <a:pt x="1917510" y="960729"/>
                  </a:lnTo>
                  <a:lnTo>
                    <a:pt x="0" y="257869"/>
                  </a:lnTo>
                  <a:lnTo>
                    <a:pt x="6824" y="0"/>
                  </a:lnTo>
                  <a:close/>
                </a:path>
              </a:pathLst>
            </a:custGeom>
            <a:solidFill>
              <a:srgbClr val="140B2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orme libre 41"/>
            <p:cNvSpPr/>
            <p:nvPr/>
          </p:nvSpPr>
          <p:spPr>
            <a:xfrm rot="16200000">
              <a:off x="5583992" y="613483"/>
              <a:ext cx="899645" cy="2366459"/>
            </a:xfrm>
            <a:custGeom>
              <a:avLst/>
              <a:gdLst>
                <a:gd name="connsiteX0" fmla="*/ 899645 w 899645"/>
                <a:gd name="connsiteY0" fmla="*/ 1864203 h 2366459"/>
                <a:gd name="connsiteX1" fmla="*/ 715484 w 899645"/>
                <a:gd name="connsiteY1" fmla="*/ 2366459 h 2366459"/>
                <a:gd name="connsiteX2" fmla="*/ 0 w 899645"/>
                <a:gd name="connsiteY2" fmla="*/ 477299 h 2366459"/>
                <a:gd name="connsiteX3" fmla="*/ 175009 w 899645"/>
                <a:gd name="connsiteY3" fmla="*/ 0 h 236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5" h="2366459">
                  <a:moveTo>
                    <a:pt x="899645" y="1864203"/>
                  </a:moveTo>
                  <a:lnTo>
                    <a:pt x="715484" y="2366459"/>
                  </a:lnTo>
                  <a:lnTo>
                    <a:pt x="0" y="477299"/>
                  </a:lnTo>
                  <a:lnTo>
                    <a:pt x="17500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orme libre 44"/>
            <p:cNvSpPr/>
            <p:nvPr/>
          </p:nvSpPr>
          <p:spPr>
            <a:xfrm rot="5400000" flipV="1">
              <a:off x="5615702" y="645194"/>
              <a:ext cx="960597" cy="2242092"/>
            </a:xfrm>
            <a:custGeom>
              <a:avLst/>
              <a:gdLst>
                <a:gd name="connsiteX0" fmla="*/ 899646 w 899646"/>
                <a:gd name="connsiteY0" fmla="*/ 1864204 h 2366460"/>
                <a:gd name="connsiteX1" fmla="*/ 715485 w 899646"/>
                <a:gd name="connsiteY1" fmla="*/ 2366460 h 2366460"/>
                <a:gd name="connsiteX2" fmla="*/ 0 w 899646"/>
                <a:gd name="connsiteY2" fmla="*/ 477299 h 2366460"/>
                <a:gd name="connsiteX3" fmla="*/ 175010 w 899646"/>
                <a:gd name="connsiteY3" fmla="*/ 0 h 236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6" h="2366460">
                  <a:moveTo>
                    <a:pt x="899646" y="1864204"/>
                  </a:moveTo>
                  <a:lnTo>
                    <a:pt x="715485" y="2366460"/>
                  </a:lnTo>
                  <a:lnTo>
                    <a:pt x="0" y="477299"/>
                  </a:lnTo>
                  <a:lnTo>
                    <a:pt x="17501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-50728" y="40178"/>
            <a:ext cx="3479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Domaine :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 algn="ctr"/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ciences </a:t>
            </a:r>
          </a:p>
          <a:p>
            <a:pPr lvl="0" algn="ctr"/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</a:t>
            </a:r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ature et de la </a:t>
            </a:r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431032" y="4412099"/>
            <a:ext cx="3741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Cliquez pour découvrir en détails les offres de formation de ce domaine de</a:t>
            </a:r>
            <a:r>
              <a:rPr kumimoji="0" lang="fr-FR" sz="1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formation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9437511" y="267601"/>
            <a:ext cx="1738489" cy="1566332"/>
          </a:xfrm>
          <a:prstGeom prst="ellipse">
            <a:avLst/>
          </a:prstGeom>
          <a:solidFill>
            <a:srgbClr val="D6480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Licences </a:t>
            </a:r>
          </a:p>
          <a:p>
            <a:pPr algn="ctr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</a:t>
            </a:r>
          </a:p>
        </p:txBody>
      </p:sp>
      <p:sp>
        <p:nvSpPr>
          <p:cNvPr id="28" name="Ellipse 27"/>
          <p:cNvSpPr/>
          <p:nvPr/>
        </p:nvSpPr>
        <p:spPr>
          <a:xfrm>
            <a:off x="9437511" y="2057143"/>
            <a:ext cx="1738489" cy="15663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  </a:t>
            </a:r>
          </a:p>
          <a:p>
            <a:pPr algn="ctr"/>
            <a:r>
              <a:rPr lang="fr-FR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  <a:endParaRPr lang="fr-FR" sz="2000" dirty="0">
              <a:solidFill>
                <a:srgbClr val="FFFF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" y="1236738"/>
            <a:ext cx="3006612" cy="29565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Flèche droite 9"/>
          <p:cNvSpPr/>
          <p:nvPr/>
        </p:nvSpPr>
        <p:spPr>
          <a:xfrm rot="5400000">
            <a:off x="9831528" y="5641390"/>
            <a:ext cx="940678" cy="42566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5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2.22222E-6 L 0 -0.3724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863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896 -0.07732 L 0.15898 -0.33171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391" y="-1273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7344 -0.08843 L -0.12956 -0.33079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812" y="-12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7734 -0.12778 L -0.12292 -0.27986 " pathEditMode="relative" rAng="0" ptsTypes="AA">
                                          <p:cBhvr>
                                            <p:cTn id="33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013" y="-761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1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2.22222E-6 L 0 -0.3724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863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896 -0.07732 L 0.15898 -0.33171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391" y="-1273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7344 -0.08843 L -0.12956 -0.33079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812" y="-12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7734 -0.12778 L -0.12292 -0.27986 " pathEditMode="relative" rAng="0" ptsTypes="AA">
                                          <p:cBhvr>
                                            <p:cTn id="33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013" y="-761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10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4539" y="2921169"/>
            <a:ext cx="40669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ahoma" panose="020B0604030504040204" pitchFamily="34" charset="0"/>
              </a:rPr>
              <a:t>LICENCES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8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/>
          <p:cNvGrpSpPr/>
          <p:nvPr/>
        </p:nvGrpSpPr>
        <p:grpSpPr>
          <a:xfrm>
            <a:off x="590651" y="160591"/>
            <a:ext cx="10555205" cy="848031"/>
            <a:chOff x="1667436" y="309654"/>
            <a:chExt cx="9484119" cy="848031"/>
          </a:xfrm>
        </p:grpSpPr>
        <p:sp>
          <p:nvSpPr>
            <p:cNvPr id="3" name="Rectangle à coins arrondis 2">
              <a:hlinkClick r:id="" action="ppaction://noaction"/>
            </p:cNvPr>
            <p:cNvSpPr/>
            <p:nvPr/>
          </p:nvSpPr>
          <p:spPr>
            <a:xfrm>
              <a:off x="1667436" y="309654"/>
              <a:ext cx="9484119" cy="468000"/>
            </a:xfrm>
            <a:prstGeom prst="roundRect">
              <a:avLst/>
            </a:prstGeom>
            <a:solidFill>
              <a:srgbClr val="FC7A6C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ZoneTexte 4"/>
            <p:cNvSpPr txBox="1"/>
            <p:nvPr/>
          </p:nvSpPr>
          <p:spPr>
            <a:xfrm>
              <a:off x="1748616" y="326688"/>
              <a:ext cx="94029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Domaine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d’accès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: </a:t>
              </a:r>
              <a:r>
                <a:rPr lang="fr-FR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D00LAL01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de la Nature et de la Vie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596350" y="1242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biologiques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350" y="1623975"/>
            <a:ext cx="1516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Biochimie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96350" y="1953320"/>
            <a:ext cx="1876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Microbiologie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6350" y="2282665"/>
            <a:ext cx="3681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physiologie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animale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6350" y="2673396"/>
            <a:ext cx="374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physiologie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végétale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32987" y="1153272"/>
            <a:ext cx="3627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et environnement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48413" y="1488912"/>
            <a:ext cx="3180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et environnement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80986" y="1914593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48413" y="2239941"/>
            <a:ext cx="4245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Alimentation, nutrition et pathologies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3011" y="5037370"/>
            <a:ext cx="3168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Aquaculture et pisciculture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28556" y="709126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16149" y="2954073"/>
            <a:ext cx="2308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Biotechnologies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32987" y="3358443"/>
            <a:ext cx="334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Biotechnologie microbienne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E98013-5153-A6EB-31D4-1F84D5603147}"/>
              </a:ext>
            </a:extLst>
          </p:cNvPr>
          <p:cNvSpPr/>
          <p:nvPr/>
        </p:nvSpPr>
        <p:spPr>
          <a:xfrm>
            <a:off x="600901" y="3049322"/>
            <a:ext cx="1585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211D1E"/>
                </a:solidFill>
                <a:latin typeface="Tahoma" panose="020B0604030504040204" pitchFamily="34" charset="0"/>
              </a:rPr>
              <a:t>Toxicologie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AFA81A-0807-ED0B-EAEE-AB1686B7DD66}"/>
              </a:ext>
            </a:extLst>
          </p:cNvPr>
          <p:cNvSpPr/>
          <p:nvPr/>
        </p:nvSpPr>
        <p:spPr>
          <a:xfrm>
            <a:off x="596350" y="3400226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211D1E"/>
                </a:solidFill>
                <a:latin typeface="Tahoma" panose="020B0604030504040204" pitchFamily="34" charset="0"/>
              </a:rPr>
              <a:t>Génétique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BE4C8A-02E9-7A53-A584-D7B7C11398B1}"/>
              </a:ext>
            </a:extLst>
          </p:cNvPr>
          <p:cNvSpPr/>
          <p:nvPr/>
        </p:nvSpPr>
        <p:spPr>
          <a:xfrm>
            <a:off x="6345602" y="2570657"/>
            <a:ext cx="5571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Technologie agroalimentaire et contrôle de qualité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8F1764-9CAE-35B5-DAE1-D0AA691E0E9C}"/>
              </a:ext>
            </a:extLst>
          </p:cNvPr>
          <p:cNvSpPr/>
          <p:nvPr/>
        </p:nvSpPr>
        <p:spPr>
          <a:xfrm>
            <a:off x="590651" y="4063545"/>
            <a:ext cx="3794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fr-FR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Licence professionnelle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B16F4B-2B26-4609-C13E-F11F5D8806EB}"/>
              </a:ext>
            </a:extLst>
          </p:cNvPr>
          <p:cNvSpPr/>
          <p:nvPr/>
        </p:nvSpPr>
        <p:spPr>
          <a:xfrm>
            <a:off x="680999" y="458822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sz="2000" b="1" dirty="0" err="1">
                <a:solidFill>
                  <a:srgbClr val="211D1E"/>
                </a:solidFill>
                <a:latin typeface="Tahoma" panose="020B0604030504040204" pitchFamily="34" charset="0"/>
              </a:rPr>
              <a:t>Hydrobiologie</a:t>
            </a:r>
            <a:r>
              <a:rPr lang="en-US" sz="2000" b="1" dirty="0">
                <a:solidFill>
                  <a:srgbClr val="211D1E"/>
                </a:solidFill>
                <a:latin typeface="Tahoma" panose="020B0604030504040204" pitchFamily="34" charset="0"/>
              </a:rPr>
              <a:t> marine et </a:t>
            </a:r>
            <a:r>
              <a:rPr lang="en-US" sz="2000" b="1" dirty="0" err="1">
                <a:solidFill>
                  <a:srgbClr val="211D1E"/>
                </a:solidFill>
                <a:latin typeface="Tahoma" panose="020B0604030504040204" pitchFamily="34" charset="0"/>
              </a:rPr>
              <a:t>continentale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428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5" fill="hold">
                          <p:stCondLst>
                            <p:cond delay="indefinite"/>
                          </p:stCondLst>
                          <p:childTnLst>
                            <p:par>
                              <p:cTn id="1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7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3" fill="hold">
                          <p:stCondLst>
                            <p:cond delay="indefinite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0" fill="hold">
                          <p:stCondLst>
                            <p:cond delay="indefinite"/>
                          </p:stCondLst>
                          <p:childTnLst>
                            <p:par>
                              <p:cTn id="1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8" grpId="0"/>
          <p:bldP spid="9" grpId="0"/>
          <p:bldP spid="10" grpId="0"/>
          <p:bldP spid="13" grpId="0"/>
          <p:bldP spid="14" grpId="0"/>
          <p:bldP spid="15" grpId="0"/>
          <p:bldP spid="16" grpId="0"/>
          <p:bldP spid="20" grpId="0"/>
          <p:bldP spid="31" grpId="0"/>
          <p:bldP spid="34" grpId="0"/>
          <p:bldP spid="35" grpId="0"/>
          <p:bldP spid="2" grpId="0"/>
          <p:bldP spid="11" grpId="0"/>
          <p:bldP spid="12" grpId="0"/>
          <p:bldP spid="17" grpId="0"/>
          <p:bldP spid="1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5" fill="hold">
                          <p:stCondLst>
                            <p:cond delay="indefinite"/>
                          </p:stCondLst>
                          <p:childTnLst>
                            <p:par>
                              <p:cTn id="10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7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3" fill="hold">
                          <p:stCondLst>
                            <p:cond delay="indefinite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0" fill="hold">
                          <p:stCondLst>
                            <p:cond delay="indefinite"/>
                          </p:stCondLst>
                          <p:childTnLst>
                            <p:par>
                              <p:cTn id="1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8" grpId="0"/>
          <p:bldP spid="9" grpId="0"/>
          <p:bldP spid="10" grpId="0"/>
          <p:bldP spid="13" grpId="0"/>
          <p:bldP spid="14" grpId="0"/>
          <p:bldP spid="15" grpId="0"/>
          <p:bldP spid="16" grpId="0"/>
          <p:bldP spid="20" grpId="0"/>
          <p:bldP spid="31" grpId="0"/>
          <p:bldP spid="34" grpId="0"/>
          <p:bldP spid="35" grpId="0"/>
          <p:bldP spid="2" grpId="0"/>
          <p:bldP spid="11" grpId="0"/>
          <p:bldP spid="12" grpId="0"/>
          <p:bldP spid="17" grpId="0"/>
          <p:bldP spid="18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38318" y="1848431"/>
            <a:ext cx="5143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Emballage et qualité (Licence professionnelle)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2619" y="3603383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8318" y="4316796"/>
            <a:ext cx="8922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Contrôle de qualité et analyse des aliments*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*Master à cursus intégré de licence (MCIL): (formation à Bac+5 Licence et Master)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2620" y="1335976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-801492" y="673877"/>
            <a:ext cx="13081833" cy="471760"/>
            <a:chOff x="-672662" y="3632052"/>
            <a:chExt cx="13081833" cy="471760"/>
          </a:xfrm>
        </p:grpSpPr>
        <p:sp>
          <p:nvSpPr>
            <p:cNvPr id="24" name="Rectangle à coins arrondis 23">
              <a:hlinkClick r:id="" action="ppaction://noaction"/>
            </p:cNvPr>
            <p:cNvSpPr/>
            <p:nvPr/>
          </p:nvSpPr>
          <p:spPr>
            <a:xfrm>
              <a:off x="982980" y="3635812"/>
              <a:ext cx="10469880" cy="468000"/>
            </a:xfrm>
            <a:prstGeom prst="roundRect">
              <a:avLst/>
            </a:prstGeom>
            <a:solidFill>
              <a:srgbClr val="FC7A6C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ZoneTexte 3"/>
            <p:cNvSpPr txBox="1"/>
            <p:nvPr/>
          </p:nvSpPr>
          <p:spPr>
            <a:xfrm>
              <a:off x="-672662" y="3632052"/>
              <a:ext cx="13081833" cy="46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kumimoji="0" lang="en-US" sz="2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d’accès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2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D07FPN01 </a:t>
              </a:r>
              <a:r>
                <a:rPr kumimoji="0" lang="fr-FR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Alimentaires </a:t>
              </a:r>
              <a:r>
                <a:rPr kumimoji="0" lang="fr-FR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(filière à recrutement national)</a:t>
              </a: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-759524" y="2731312"/>
            <a:ext cx="13081833" cy="471760"/>
            <a:chOff x="-672662" y="3632052"/>
            <a:chExt cx="13081833" cy="471760"/>
          </a:xfrm>
        </p:grpSpPr>
        <p:sp>
          <p:nvSpPr>
            <p:cNvPr id="32" name="Rectangle à coins arrondis 31">
              <a:hlinkClick r:id="" action="ppaction://noaction"/>
            </p:cNvPr>
            <p:cNvSpPr/>
            <p:nvPr/>
          </p:nvSpPr>
          <p:spPr>
            <a:xfrm>
              <a:off x="982980" y="3635812"/>
              <a:ext cx="10469880" cy="468000"/>
            </a:xfrm>
            <a:prstGeom prst="roundRect">
              <a:avLst/>
            </a:prstGeom>
            <a:solidFill>
              <a:srgbClr val="FC7A6C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oneTexte 32"/>
            <p:cNvSpPr txBox="1"/>
            <p:nvPr/>
          </p:nvSpPr>
          <p:spPr>
            <a:xfrm>
              <a:off x="-672662" y="3632052"/>
              <a:ext cx="13081833" cy="46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kumimoji="0" lang="en-US" sz="2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d’accès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2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D07IAN01 </a:t>
              </a:r>
              <a:r>
                <a:rPr kumimoji="0" lang="fr-FR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Alimentaires </a:t>
              </a:r>
              <a:r>
                <a:rPr kumimoji="0" lang="fr-FR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(filière à recrutement national)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449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/>
          <p:bldP spid="21" grpId="0"/>
          <p:bldP spid="22" grpId="0"/>
          <p:bldP spid="2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/>
          <p:bldP spid="21" grpId="0"/>
          <p:bldP spid="22" grpId="0"/>
          <p:bldP spid="23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88846" y="3006229"/>
            <a:ext cx="4328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ahoma" panose="020B0604030504040204" pitchFamily="34" charset="0"/>
              </a:rPr>
              <a:t>MASTERS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2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739857" y="49641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840" y="5248030"/>
            <a:ext cx="4859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Qualité des produits et sécurité alimentaire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1603" y="1037462"/>
            <a:ext cx="250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Biochimie appliquée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8840" y="1344208"/>
            <a:ext cx="2908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Biochimie fondamentale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8840" y="1685458"/>
            <a:ext cx="2558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Pharmacotoxicologie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8840" y="2081108"/>
            <a:ext cx="429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Génétique fondamentale et appliquée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1603" y="2467083"/>
            <a:ext cx="286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Microbiologie appliquée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1542" y="3272487"/>
            <a:ext cx="3268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Microbiologie fondamentale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1542" y="3611849"/>
            <a:ext cx="2135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 animale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2858" y="2903155"/>
            <a:ext cx="319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 de la conservation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963" y="4807411"/>
            <a:ext cx="413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Production et transformation laitière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1542" y="56851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biologiques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1603" y="4400376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094462" y="63735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et environnement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97504" y="2565185"/>
            <a:ext cx="2233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53934" y="2949906"/>
            <a:ext cx="326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 microbienne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94462" y="1417724"/>
            <a:ext cx="2628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microbienne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94462" y="1775666"/>
            <a:ext cx="3979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Biodiversité et sécurité alimentaire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94462" y="1042954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53934" y="216664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Toxicologie industrielle et environnementale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2536BD-2B15-54A3-64EE-BEFC8751BDFC}"/>
              </a:ext>
            </a:extLst>
          </p:cNvPr>
          <p:cNvSpPr/>
          <p:nvPr/>
        </p:nvSpPr>
        <p:spPr>
          <a:xfrm>
            <a:off x="271542" y="3981181"/>
            <a:ext cx="319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Biologie de la conservation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23DB57-43FA-2A93-0C3E-A9F7B1E6F982}"/>
              </a:ext>
            </a:extLst>
          </p:cNvPr>
          <p:cNvSpPr/>
          <p:nvPr/>
        </p:nvSpPr>
        <p:spPr>
          <a:xfrm>
            <a:off x="6053934" y="3382322"/>
            <a:ext cx="468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Biotechnologie et valorisation des plantes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7AA882-48B6-C9FA-29C5-3F5083E36E57}"/>
              </a:ext>
            </a:extLst>
          </p:cNvPr>
          <p:cNvSpPr/>
          <p:nvPr/>
        </p:nvSpPr>
        <p:spPr>
          <a:xfrm>
            <a:off x="271541" y="5686202"/>
            <a:ext cx="5589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Qualité des produits et sécurité  alimentaire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00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4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7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4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" grpId="0"/>
          <p:bldP spid="11" grpId="0"/>
          <p:bldP spid="12" grpId="0"/>
          <p:bldP spid="17" grpId="0"/>
          <p:bldP spid="18" grpId="0"/>
          <p:bldP spid="19" grpId="0"/>
          <p:bldP spid="32" grpId="0"/>
          <p:bldP spid="33" grpId="0"/>
          <p:bldP spid="34" grpId="0"/>
          <p:bldP spid="35" grpId="0"/>
          <p:bldP spid="36" grpId="0"/>
          <p:bldP spid="37" grpId="0"/>
          <p:bldP spid="39" grpId="0"/>
          <p:bldP spid="40" grpId="0"/>
          <p:bldP spid="41" grpId="0"/>
          <p:bldP spid="42" grpId="0"/>
          <p:bldP spid="43" grpId="0"/>
          <p:bldP spid="44" grpId="0"/>
          <p:bldP spid="45" grpId="0"/>
          <p:bldP spid="3" grpId="0"/>
          <p:bldP spid="4" grpId="0"/>
          <p:bldP spid="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9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8" fill="hold">
                          <p:stCondLst>
                            <p:cond delay="indefinite"/>
                          </p:stCondLst>
                          <p:childTnLst>
                            <p:par>
                              <p:cTn id="1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" grpId="0"/>
          <p:bldP spid="11" grpId="0"/>
          <p:bldP spid="12" grpId="0"/>
          <p:bldP spid="17" grpId="0"/>
          <p:bldP spid="18" grpId="0"/>
          <p:bldP spid="19" grpId="0"/>
          <p:bldP spid="32" grpId="0"/>
          <p:bldP spid="33" grpId="0"/>
          <p:bldP spid="34" grpId="0"/>
          <p:bldP spid="35" grpId="0"/>
          <p:bldP spid="36" grpId="0"/>
          <p:bldP spid="37" grpId="0"/>
          <p:bldP spid="39" grpId="0"/>
          <p:bldP spid="40" grpId="0"/>
          <p:bldP spid="41" grpId="0"/>
          <p:bldP spid="42" grpId="0"/>
          <p:bldP spid="43" grpId="0"/>
          <p:bldP spid="44" grpId="0"/>
          <p:bldP spid="45" grpId="0"/>
          <p:bldP spid="3" grpId="0"/>
          <p:bldP spid="4" grpId="0"/>
          <p:bldP spid="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49337" y="1349710"/>
            <a:ext cx="452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Conservation des aliments et emballage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80720" y="568396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37835" y="185730"/>
            <a:ext cx="3921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professionnels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53758" y="980378"/>
            <a:ext cx="2579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Biotechnologie santé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0558" y="987249"/>
            <a:ext cx="4859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Qualité des produits et sécurité alimentaire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106974" y="626435"/>
            <a:ext cx="2233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B8375B-B9B4-3E86-91AD-3590D2CD6B80}"/>
              </a:ext>
            </a:extLst>
          </p:cNvPr>
          <p:cNvSpPr/>
          <p:nvPr/>
        </p:nvSpPr>
        <p:spPr>
          <a:xfrm>
            <a:off x="180720" y="1799565"/>
            <a:ext cx="2887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Sciences des corps gras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45DC1F-35D2-1DEA-EBC8-62803615D480}"/>
              </a:ext>
            </a:extLst>
          </p:cNvPr>
          <p:cNvSpPr/>
          <p:nvPr/>
        </p:nvSpPr>
        <p:spPr>
          <a:xfrm>
            <a:off x="180720" y="2291273"/>
            <a:ext cx="53415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sz="2000" b="1" dirty="0">
                <a:solidFill>
                  <a:srgbClr val="211D1E"/>
                </a:solidFill>
                <a:latin typeface="Tahoma" panose="020B0604030504040204" pitchFamily="34" charset="0"/>
              </a:rPr>
              <a:t>Hydrobiologie marine et continentale </a:t>
            </a:r>
            <a:endParaRPr lang="en-US" sz="2000" b="1" dirty="0">
              <a:solidFill>
                <a:srgbClr val="211D1E"/>
              </a:solidFill>
              <a:latin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978A09-C271-914D-0B61-23FDB9A890CA}"/>
              </a:ext>
            </a:extLst>
          </p:cNvPr>
          <p:cNvSpPr/>
          <p:nvPr/>
        </p:nvSpPr>
        <p:spPr>
          <a:xfrm>
            <a:off x="180720" y="2813759"/>
            <a:ext cx="2518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Aquaculture durable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E71A3-84BA-94E6-44B7-708EA5B5FCAD}"/>
              </a:ext>
            </a:extLst>
          </p:cNvPr>
          <p:cNvSpPr/>
          <p:nvPr/>
        </p:nvSpPr>
        <p:spPr>
          <a:xfrm>
            <a:off x="326626" y="332540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biologiques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21DA02-A96F-18D5-FBAB-54C10E97F6D1}"/>
              </a:ext>
            </a:extLst>
          </p:cNvPr>
          <p:cNvSpPr/>
          <p:nvPr/>
        </p:nvSpPr>
        <p:spPr>
          <a:xfrm>
            <a:off x="130558" y="3791180"/>
            <a:ext cx="427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Microbiologie appliquée au diagnostic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63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/>
          <p:bldP spid="47" grpId="0"/>
          <p:bldP spid="48" grpId="0"/>
          <p:bldP spid="26" grpId="0"/>
          <p:bldP spid="27" grpId="0"/>
          <p:bldP spid="28" grpId="0"/>
          <p:bldP spid="3" grpId="0"/>
          <p:bldP spid="4" grpId="0"/>
          <p:bldP spid="5" grpId="0"/>
          <p:bldP spid="6" grpId="0"/>
          <p:bldP spid="7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/>
          <p:bldP spid="47" grpId="0"/>
          <p:bldP spid="48" grpId="0"/>
          <p:bldP spid="26" grpId="0"/>
          <p:bldP spid="27" grpId="0"/>
          <p:bldP spid="28" grpId="0"/>
          <p:bldP spid="3" grpId="0"/>
          <p:bldP spid="4" grpId="0"/>
          <p:bldP spid="5" grpId="0"/>
          <p:bldP spid="6" grpId="0"/>
          <p:bldP spid="7" grpId="0"/>
        </p:bld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271</Words>
  <Application>Microsoft Office PowerPoint</Application>
  <PresentationFormat>Grand écran</PresentationFormat>
  <Paragraphs>74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pc</cp:lastModifiedBy>
  <cp:revision>22</cp:revision>
  <dcterms:created xsi:type="dcterms:W3CDTF">2020-10-04T16:06:15Z</dcterms:created>
  <dcterms:modified xsi:type="dcterms:W3CDTF">2024-07-07T17:23:08Z</dcterms:modified>
</cp:coreProperties>
</file>